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5" r:id="rId3"/>
    <p:sldId id="268" r:id="rId4"/>
    <p:sldId id="258" r:id="rId5"/>
    <p:sldId id="259" r:id="rId6"/>
    <p:sldId id="260" r:id="rId7"/>
    <p:sldId id="261" r:id="rId8"/>
    <p:sldId id="266" r:id="rId9"/>
    <p:sldId id="264" r:id="rId10"/>
    <p:sldId id="263" r:id="rId11"/>
    <p:sldId id="267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6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7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4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33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2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932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42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3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54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2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1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8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F55B8-25C4-8C42-8FF7-428BE0A0008C}" type="datetimeFigureOut">
              <a:rPr lang="en-US" smtClean="0"/>
              <a:t>3/6/16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D27AA-9D20-104C-8D9B-9EE91881A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42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microsoft.com/office/2007/relationships/hdphoto" Target="../media/hdphoto2.wdp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Hot Topics, Complex Science </a:t>
            </a:r>
            <a:r>
              <a:rPr lang="en-US" sz="3600" dirty="0" smtClean="0"/>
              <a:t>– </a:t>
            </a:r>
          </a:p>
          <a:p>
            <a:pPr marL="0" indent="0">
              <a:buNone/>
            </a:pPr>
            <a:r>
              <a:rPr lang="en-US" sz="3600" dirty="0"/>
              <a:t>	</a:t>
            </a:r>
            <a:r>
              <a:rPr lang="en-US" sz="3600" dirty="0" smtClean="0"/>
              <a:t>			</a:t>
            </a:r>
            <a:r>
              <a:rPr lang="en-US" sz="3600" smtClean="0"/>
              <a:t>		Worth </a:t>
            </a:r>
            <a:r>
              <a:rPr lang="en-US" sz="3600" dirty="0"/>
              <a:t>Your Class Time?</a:t>
            </a:r>
            <a:r>
              <a:rPr lang="en-US" dirty="0"/>
              <a:t>		     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Ruth </a:t>
            </a:r>
            <a:r>
              <a:rPr lang="en-US" dirty="0"/>
              <a:t>Buskirk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346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ISPR history Cell.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28"/>
          <a:stretch/>
        </p:blipFill>
        <p:spPr>
          <a:xfrm>
            <a:off x="379636" y="195035"/>
            <a:ext cx="7299062" cy="599760"/>
          </a:xfrm>
          <a:prstGeom prst="rect">
            <a:avLst/>
          </a:prstGeom>
        </p:spPr>
      </p:pic>
      <p:pic>
        <p:nvPicPr>
          <p:cNvPr id="6" name="Picture 5" descr="CRISPR history Cell.1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5" t="20820"/>
          <a:stretch/>
        </p:blipFill>
        <p:spPr>
          <a:xfrm>
            <a:off x="155716" y="794795"/>
            <a:ext cx="7007097" cy="3566014"/>
          </a:xfrm>
          <a:prstGeom prst="rect">
            <a:avLst/>
          </a:prstGeom>
        </p:spPr>
      </p:pic>
      <p:pic>
        <p:nvPicPr>
          <p:cNvPr id="5" name="Picture 4" descr="CRISPR heros Dispute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991" y="3228808"/>
            <a:ext cx="5290009" cy="3629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02835" y="1220920"/>
            <a:ext cx="4195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Who </a:t>
            </a:r>
            <a:r>
              <a:rPr lang="en-US" sz="2400" dirty="0">
                <a:solidFill>
                  <a:srgbClr val="FF0000"/>
                </a:solidFill>
              </a:rPr>
              <a:t>should get the patents?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Who’ll get </a:t>
            </a:r>
            <a:r>
              <a:rPr lang="en-US" sz="2400" dirty="0">
                <a:solidFill>
                  <a:srgbClr val="FF0000"/>
                </a:solidFill>
              </a:rPr>
              <a:t>the Nobel Prize</a:t>
            </a:r>
            <a:r>
              <a:rPr lang="en-US" sz="2400" dirty="0" smtClean="0">
                <a:solidFill>
                  <a:srgbClr val="FF0000"/>
                </a:solidFill>
              </a:rPr>
              <a:t>?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638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966" y="919754"/>
            <a:ext cx="8394834" cy="520641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000" dirty="0" smtClean="0"/>
              <a:t>What are some of these hot topics?</a:t>
            </a:r>
          </a:p>
          <a:p>
            <a:pPr marL="0" indent="0">
              <a:buNone/>
            </a:pPr>
            <a:r>
              <a:rPr lang="en-US" sz="4000" dirty="0" smtClean="0"/>
              <a:t>What makes them </a:t>
            </a:r>
            <a:r>
              <a:rPr lang="en-US" sz="4000" dirty="0" smtClean="0">
                <a:solidFill>
                  <a:srgbClr val="FF0000"/>
                </a:solidFill>
              </a:rPr>
              <a:t>“hot”</a:t>
            </a:r>
            <a:r>
              <a:rPr lang="en-US" sz="4000" dirty="0" smtClean="0"/>
              <a:t>?</a:t>
            </a:r>
          </a:p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000" dirty="0" smtClean="0"/>
              <a:t>What </a:t>
            </a:r>
            <a:r>
              <a:rPr lang="en-US" sz="4000" dirty="0"/>
              <a:t>are the benefits of introducing these complex topics in the introductory class?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/>
              <a:t>What are some reasons we tend NOT to incorporate these topics?</a:t>
            </a:r>
          </a:p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7572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162" y="1109544"/>
            <a:ext cx="8365637" cy="50166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dirty="0" smtClean="0"/>
              <a:t>handout</a:t>
            </a:r>
          </a:p>
          <a:p>
            <a:pPr marL="0" indent="0">
              <a:buNone/>
            </a:pPr>
            <a:r>
              <a:rPr lang="en-US" dirty="0" smtClean="0"/>
              <a:t>Design a lesson around one of these hot topics.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2. benefits of teaching this</a:t>
            </a:r>
          </a:p>
          <a:p>
            <a:pPr marL="0" indent="0">
              <a:buNone/>
            </a:pPr>
            <a:r>
              <a:rPr lang="en-US" dirty="0" smtClean="0"/>
              <a:t>		3. challenges, problems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Identify student learning objectives.</a:t>
            </a:r>
          </a:p>
          <a:p>
            <a:pPr marL="0" indent="0">
              <a:buNone/>
            </a:pPr>
            <a:r>
              <a:rPr lang="en-US" dirty="0" smtClean="0"/>
              <a:t>Identify some class activities.</a:t>
            </a:r>
          </a:p>
          <a:p>
            <a:pPr marL="0" indent="0">
              <a:buNone/>
            </a:pPr>
            <a:r>
              <a:rPr lang="en-US" dirty="0" smtClean="0"/>
              <a:t>Identify ways to assess the effect of your lesson.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Please share!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452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627" y="461458"/>
            <a:ext cx="8798112" cy="51738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/>
              <a:t>True or false for you?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3600" dirty="0" smtClean="0"/>
              <a:t>• There’s plenty of time during a semester to cover all the content I need to teach.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3600" dirty="0" smtClean="0"/>
              <a:t>• Thank goodness, every year there’s less biology information to talk about than in the previous year.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3600" dirty="0" smtClean="0"/>
              <a:t>• My students quickly pick up the essence of new research studies.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6625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4627"/>
            <a:ext cx="789301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Where do my freshmen hear about hot topics in science?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yahoo news				</a:t>
            </a:r>
            <a:r>
              <a:rPr lang="en-US" dirty="0" err="1" smtClean="0"/>
              <a:t>buzzfeed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fox news					</a:t>
            </a:r>
            <a:r>
              <a:rPr lang="en-US" dirty="0" err="1" smtClean="0"/>
              <a:t>motherdirt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v</a:t>
            </a:r>
            <a:r>
              <a:rPr lang="en-US" dirty="0" smtClean="0"/>
              <a:t>ariety news				</a:t>
            </a:r>
            <a:r>
              <a:rPr lang="en-US" dirty="0" err="1" smtClean="0"/>
              <a:t>facebook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and if we’re lucky    </a:t>
            </a:r>
            <a:r>
              <a:rPr lang="en-US" dirty="0" err="1" smtClean="0"/>
              <a:t>sciencedaily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472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2694" y="205607"/>
            <a:ext cx="2610131" cy="1143000"/>
          </a:xfrm>
        </p:spPr>
        <p:txBody>
          <a:bodyPr/>
          <a:lstStyle/>
          <a:p>
            <a:r>
              <a:rPr lang="en-US" dirty="0" smtClean="0"/>
              <a:t>CRISPR</a:t>
            </a:r>
            <a:endParaRPr lang="en-US" dirty="0"/>
          </a:p>
        </p:txBody>
      </p:sp>
      <p:pic>
        <p:nvPicPr>
          <p:cNvPr id="4" name="Picture 3" descr="Week-8-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21" y="646842"/>
            <a:ext cx="2471073" cy="3250189"/>
          </a:xfrm>
          <a:prstGeom prst="rect">
            <a:avLst/>
          </a:prstGeom>
        </p:spPr>
      </p:pic>
      <p:pic>
        <p:nvPicPr>
          <p:cNvPr id="7" name="Picture 6" descr="Screen-Shot-2015-03-10-at-12.44.3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938" y="3650492"/>
            <a:ext cx="2112222" cy="2727759"/>
          </a:xfrm>
          <a:prstGeom prst="rect">
            <a:avLst/>
          </a:prstGeom>
        </p:spPr>
      </p:pic>
      <p:pic>
        <p:nvPicPr>
          <p:cNvPr id="8" name="Picture 7" descr="crispr-cas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21" y="4064404"/>
            <a:ext cx="2304402" cy="1142983"/>
          </a:xfrm>
          <a:prstGeom prst="rect">
            <a:avLst/>
          </a:prstGeom>
        </p:spPr>
      </p:pic>
      <p:pic>
        <p:nvPicPr>
          <p:cNvPr id="9" name="Picture 8" descr="14543413897691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5" r="15040"/>
          <a:stretch/>
        </p:blipFill>
        <p:spPr>
          <a:xfrm>
            <a:off x="5871355" y="500405"/>
            <a:ext cx="2687666" cy="3005261"/>
          </a:xfrm>
          <a:prstGeom prst="rect">
            <a:avLst/>
          </a:prstGeom>
        </p:spPr>
      </p:pic>
      <p:pic>
        <p:nvPicPr>
          <p:cNvPr id="12" name="Picture 11" descr="ahui_3Dcove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742" y="2581672"/>
            <a:ext cx="2600612" cy="33677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132694" y="1348607"/>
            <a:ext cx="2600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r>
              <a:rPr lang="en-US" dirty="0" smtClean="0"/>
              <a:t>lustered </a:t>
            </a:r>
            <a:r>
              <a:rPr lang="en-US" b="1" dirty="0"/>
              <a:t>R</a:t>
            </a:r>
            <a:r>
              <a:rPr lang="en-US" dirty="0"/>
              <a:t>egularly </a:t>
            </a:r>
            <a:r>
              <a:rPr lang="en-US" b="1" dirty="0"/>
              <a:t>I</a:t>
            </a:r>
            <a:r>
              <a:rPr lang="en-US" dirty="0"/>
              <a:t>nterspaced </a:t>
            </a:r>
            <a:r>
              <a:rPr lang="en-US" b="1" dirty="0"/>
              <a:t>S</a:t>
            </a:r>
            <a:r>
              <a:rPr lang="en-US" dirty="0"/>
              <a:t>hort </a:t>
            </a:r>
            <a:r>
              <a:rPr lang="en-US" b="1" dirty="0"/>
              <a:t>P</a:t>
            </a:r>
            <a:r>
              <a:rPr lang="en-US" dirty="0"/>
              <a:t>alindromic </a:t>
            </a:r>
            <a:r>
              <a:rPr lang="en-US" b="1" dirty="0" smtClean="0"/>
              <a:t>R</a:t>
            </a:r>
            <a:r>
              <a:rPr lang="en-US" dirty="0" smtClean="0"/>
              <a:t>epeats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762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160128-CRISPR-with-CRUK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93" y="244150"/>
            <a:ext cx="3976662" cy="6258352"/>
          </a:xfrm>
          <a:prstGeom prst="rect">
            <a:avLst/>
          </a:prstGeom>
        </p:spPr>
      </p:pic>
      <p:pic>
        <p:nvPicPr>
          <p:cNvPr id="3" name="Picture 2" descr="CRISPR history Cell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479" y="274638"/>
            <a:ext cx="4512709" cy="552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03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 drives give scientists a means to hijack evolution</a:t>
            </a:r>
            <a:endParaRPr lang="en-US" dirty="0"/>
          </a:p>
        </p:txBody>
      </p:sp>
      <p:pic>
        <p:nvPicPr>
          <p:cNvPr id="4" name="Picture 3" descr="Gene-Editing-3-1024x57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225" y="2038212"/>
            <a:ext cx="3695606" cy="2078778"/>
          </a:xfrm>
          <a:prstGeom prst="rect">
            <a:avLst/>
          </a:prstGeom>
        </p:spPr>
      </p:pic>
      <p:pic>
        <p:nvPicPr>
          <p:cNvPr id="5" name="Picture 4" descr="Gene drives im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1208"/>
            <a:ext cx="5047808" cy="372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33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PubMed publications on CRISPR</a:t>
            </a:r>
          </a:p>
          <a:p>
            <a:pPr marL="0" indent="0">
              <a:buNone/>
            </a:pPr>
            <a:r>
              <a:rPr lang="en-US" dirty="0" smtClean="0"/>
              <a:t>2012: 141</a:t>
            </a:r>
          </a:p>
          <a:p>
            <a:pPr marL="0" indent="0">
              <a:buNone/>
            </a:pPr>
            <a:r>
              <a:rPr lang="en-US" dirty="0" smtClean="0"/>
              <a:t>2013:  277</a:t>
            </a:r>
          </a:p>
          <a:p>
            <a:pPr marL="0" indent="0">
              <a:buNone/>
            </a:pPr>
            <a:r>
              <a:rPr lang="en-US" dirty="0" smtClean="0"/>
              <a:t>2014:  641</a:t>
            </a:r>
          </a:p>
          <a:p>
            <a:pPr marL="0" indent="0">
              <a:buNone/>
            </a:pPr>
            <a:r>
              <a:rPr lang="en-US" dirty="0" smtClean="0"/>
              <a:t>2015:  1365</a:t>
            </a:r>
          </a:p>
          <a:p>
            <a:pPr marL="0" indent="0">
              <a:buNone/>
            </a:pPr>
            <a:r>
              <a:rPr lang="en-US" dirty="0" smtClean="0"/>
              <a:t>2016 to present: 422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233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What are some ways that CRISPR is a game changer in science?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57511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 Nature UK scientists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98" y="276099"/>
            <a:ext cx="6298856" cy="64580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91895" y="1708113"/>
            <a:ext cx="46130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Where could this lead?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329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194</Words>
  <Application>Microsoft Macintosh PowerPoint</Application>
  <PresentationFormat>On-screen Show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CRISPR</vt:lpstr>
      <vt:lpstr>PowerPoint Presentation</vt:lpstr>
      <vt:lpstr>Gene drives give scientists a means to hijack evolution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Buskirk</dc:creator>
  <cp:lastModifiedBy>Ruth Buskirk</cp:lastModifiedBy>
  <cp:revision>28</cp:revision>
  <dcterms:created xsi:type="dcterms:W3CDTF">2016-03-04T14:11:20Z</dcterms:created>
  <dcterms:modified xsi:type="dcterms:W3CDTF">2016-03-07T03:50:57Z</dcterms:modified>
</cp:coreProperties>
</file>